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gif" ContentType="image/gif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slides/slide42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7" r:id="rId48"/>
    <p:sldId id="296" r:id="rId47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/Relationships>
</file>

<file path=ppt/media/image1.gif>
</file>

<file path=ppt/media/image10.gif>
</file>

<file path=ppt/media/image11.gif>
</file>

<file path=ppt/media/image12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media/qr_code.png>
</file>

<file path=ppt/slideLayouts/_rels/slideLayout1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gif"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gif"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gif"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gif"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gif"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gif"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gif"/></Relationships>
</file>

<file path=ppt/slides/_rels/slide34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gif"/></Relationships>
</file>

<file path=ppt/slides/_rels/slide37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qr_code.png"/></Relationships>
</file>

<file path=ppt/slides/_rels/slide41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gif"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gif"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D1B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82880"/>
            <a:ext cx="50292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457200"/>
            <a:ext cx="41148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0" y="731520"/>
            <a:ext cx="32004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0" y="1005840"/>
            <a:ext cx="22860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731520" y="2560320"/>
            <a:ext cx="7315200" cy="10972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6000" b="1" i="0">
                <a:solidFill>
                  <a:srgbClr val="FFFFFF"/>
                </a:solidFill>
                <a:latin typeface="Arial Black"/>
              </a:rPr>
              <a:t>Smart SDLC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" y="3657600"/>
            <a:ext cx="73152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0" i="0">
                <a:solidFill>
                  <a:srgbClr val="CCCCCC"/>
                </a:solidFill>
                <a:latin typeface="Calibri"/>
              </a:rPr>
              <a:t>Intelligent Software Delivery for the Enterprise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4572000"/>
            <a:ext cx="7315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E8872A"/>
                </a:solidFill>
                <a:latin typeface="Calibri"/>
              </a:rPr>
              <a:t>DEV UP 2026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19695" y="5852160"/>
            <a:ext cx="45720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8534095" y="6035040"/>
            <a:ext cx="36576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9448495" y="6217920"/>
            <a:ext cx="27432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Rectangle 12"/>
          <p:cNvSpPr/>
          <p:nvPr/>
        </p:nvSpPr>
        <p:spPr>
          <a:xfrm>
            <a:off x="10362895" y="6400800"/>
            <a:ext cx="1828800" cy="54864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The Coordination Trap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lide13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1520" y="822960"/>
            <a:ext cx="91440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The Three Crises of Scale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137160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Why traditional approaches break at enterprise scale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01168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Rectangle 8"/>
          <p:cNvSpPr/>
          <p:nvPr/>
        </p:nvSpPr>
        <p:spPr>
          <a:xfrm>
            <a:off x="457200" y="201168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685800" y="228600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The Paradox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5800" y="269748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More People ≠ More Speed. Adding talent increases interaction paths exponentially. Coordination costs overtake execution costs. The tax of alignment becomes the dominant expense.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5800" y="342900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356616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n people → n(n-1)/2 interactions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76732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Process becomes the bottleneck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06240" y="201168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206240" y="201168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434840" y="228600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The Context Gap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34840" y="269748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Information Exists But Can't Be Found. Every tool captures fragments. None connect them. Developers spend 60% of time searching, not building. Knowledge lives in people's heads.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434840" y="342900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4434840" y="356616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Tribal knowledge = single point of failure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434840" y="376732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Context drift compounds daily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955280" y="201168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7955280" y="201168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8183880" y="228600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The Coordination Trap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183880" y="269748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Humans as Routers. Senior engineers become walking wikis instead of innovators. Every meeting is a context-sync ritual. Talent is tragically misallocated to routing memory.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183880" y="342900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8183880" y="356616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2 days to build, 2 weeks to align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183880" y="376732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Routing memory ≠ engineering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Why Tools Fail?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The Gap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800" b="1" i="0">
                <a:solidFill>
                  <a:srgbClr val="1A1A1A"/>
                </a:solidFill>
                <a:latin typeface="Calibri"/>
              </a:rPr>
              <a:t>The 2026 Paradox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9144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0" i="0">
                <a:solidFill>
                  <a:srgbClr val="555555"/>
                </a:solidFill>
                <a:latin typeface="Calibri"/>
              </a:rPr>
              <a:t>Why Faster AI Makes Coherence Harder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200" y="2011680"/>
            <a:ext cx="9144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777777"/>
                </a:solidFill>
                <a:latin typeface="Calibri"/>
              </a:rPr>
              <a:t>The AI tools accelerating code generation don't preserve intent.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2468880"/>
            <a:ext cx="2103120" cy="32004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548640" y="2496312"/>
            <a:ext cx="192024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1" i="0">
                <a:solidFill>
                  <a:srgbClr val="FFFFFF"/>
                </a:solidFill>
                <a:latin typeface="Calibri"/>
              </a:rPr>
              <a:t>CURRENT TOOLING</a:t>
            </a:r>
          </a:p>
        </p:txBody>
      </p:sp>
      <p:sp>
        <p:nvSpPr>
          <p:cNvPr id="13" name="Rectangle 12"/>
          <p:cNvSpPr/>
          <p:nvPr/>
        </p:nvSpPr>
        <p:spPr>
          <a:xfrm>
            <a:off x="2743200" y="2468880"/>
            <a:ext cx="3931920" cy="32004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2834640" y="2496312"/>
            <a:ext cx="374904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1" i="0">
                <a:solidFill>
                  <a:srgbClr val="FFFFFF"/>
                </a:solidFill>
                <a:latin typeface="Calibri"/>
              </a:rPr>
              <a:t>FUNCTION (WHAT IT DOES)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0" y="2468880"/>
            <a:ext cx="4846320" cy="32004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949440" y="2496312"/>
            <a:ext cx="466344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1" i="0">
                <a:solidFill>
                  <a:srgbClr val="FFFFFF"/>
                </a:solidFill>
                <a:latin typeface="Calibri"/>
              </a:rPr>
              <a:t>THE MISSING LINK (WHAT IS LOST)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57200" y="2560320"/>
            <a:ext cx="11247120" cy="438912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731520" y="2633472"/>
            <a:ext cx="18288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E8872A"/>
                </a:solidFill>
                <a:latin typeface="Calibri"/>
              </a:rPr>
              <a:t>Jira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834640" y="2633472"/>
            <a:ext cx="3657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FFFFFF"/>
                </a:solidFill>
                <a:latin typeface="Calibri"/>
              </a:rPr>
              <a:t>✓  Tracks  Activity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949440" y="2633472"/>
            <a:ext cx="45720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57373"/>
                </a:solidFill>
                <a:latin typeface="Calibri"/>
              </a:rPr>
              <a:t>✗  Not Intent (The 'Why' is lost)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57200" y="3090672"/>
            <a:ext cx="11247120" cy="438912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731520" y="3163824"/>
            <a:ext cx="18288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E8872A"/>
                </a:solidFill>
                <a:latin typeface="Calibri"/>
              </a:rPr>
              <a:t>Git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834640" y="3163824"/>
            <a:ext cx="3657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FFFFFF"/>
                </a:solidFill>
                <a:latin typeface="Calibri"/>
              </a:rPr>
              <a:t>✓  Tracks  Code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949440" y="3163824"/>
            <a:ext cx="45720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57373"/>
                </a:solidFill>
                <a:latin typeface="Calibri"/>
              </a:rPr>
              <a:t>✗  Not Rationale (The 'Decision' is lost)</a:t>
            </a:r>
          </a:p>
        </p:txBody>
      </p:sp>
      <p:sp>
        <p:nvSpPr>
          <p:cNvPr id="25" name="Rectangle 24"/>
          <p:cNvSpPr/>
          <p:nvPr/>
        </p:nvSpPr>
        <p:spPr>
          <a:xfrm>
            <a:off x="457200" y="3621024"/>
            <a:ext cx="11247120" cy="438912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731520" y="3694176"/>
            <a:ext cx="18288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E8872A"/>
                </a:solidFill>
                <a:latin typeface="Calibri"/>
              </a:rPr>
              <a:t>CI/CD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34640" y="3694176"/>
            <a:ext cx="3657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FFFFFF"/>
                </a:solidFill>
                <a:latin typeface="Calibri"/>
              </a:rPr>
              <a:t>✓  Tracks  Pipelines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49440" y="3694176"/>
            <a:ext cx="45720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57373"/>
                </a:solidFill>
                <a:latin typeface="Calibri"/>
              </a:rPr>
              <a:t>✗  Not Readiness (The 'Context' is lost)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57200" y="4151375"/>
            <a:ext cx="11247120" cy="438912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731520" y="4224527"/>
            <a:ext cx="18288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E8872A"/>
                </a:solidFill>
                <a:latin typeface="Calibri"/>
              </a:rPr>
              <a:t>Observability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834640" y="4224527"/>
            <a:ext cx="3657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FFFFFF"/>
                </a:solidFill>
                <a:latin typeface="Calibri"/>
              </a:rPr>
              <a:t>✓  Tracks  Incidents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949440" y="4224527"/>
            <a:ext cx="45720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57373"/>
                </a:solidFill>
                <a:latin typeface="Calibri"/>
              </a:rPr>
              <a:t>✗  Not Original Design (The 'Root' is lost)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57200" y="4681727"/>
            <a:ext cx="11247120" cy="438912"/>
          </a:xfrm>
          <a:prstGeom prst="rect">
            <a:avLst/>
          </a:prstGeom>
          <a:solidFill>
            <a:srgbClr val="B7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TextBox 33"/>
          <p:cNvSpPr txBox="1"/>
          <p:nvPr/>
        </p:nvSpPr>
        <p:spPr>
          <a:xfrm>
            <a:off x="731520" y="4754879"/>
            <a:ext cx="18288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8080"/>
                </a:solidFill>
                <a:latin typeface="Calibri"/>
              </a:rPr>
              <a:t>AI Copilots &amp; Agents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834640" y="4754879"/>
            <a:ext cx="3657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FFFFFF"/>
                </a:solidFill>
                <a:latin typeface="Calibri"/>
              </a:rPr>
              <a:t>✓  Tracks  Output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6949440" y="4754879"/>
            <a:ext cx="45720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57373"/>
                </a:solidFill>
                <a:latin typeface="Calibri"/>
              </a:rPr>
              <a:t>✗  Not Understanding (The 'Why' is lost)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10972800" y="4754879"/>
            <a:ext cx="548640" cy="274320"/>
          </a:xfrm>
          <a:prstGeom prst="rect">
            <a:avLst/>
          </a:prstGeom>
          <a:solidFill>
            <a:srgbClr val="E5737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8" name="TextBox 37"/>
          <p:cNvSpPr txBox="1"/>
          <p:nvPr/>
        </p:nvSpPr>
        <p:spPr>
          <a:xfrm>
            <a:off x="10972800" y="4754879"/>
            <a:ext cx="54864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NEW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828800" y="5349240"/>
            <a:ext cx="8686800" cy="45720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2103120" y="5367528"/>
            <a:ext cx="82296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1" i="1">
                <a:solidFill>
                  <a:srgbClr val="E8872A"/>
                </a:solidFill>
                <a:latin typeface="Calibri"/>
              </a:rPr>
              <a:t>"The faster you build, the faster you accumulate context debt."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2" name="Rectangle 4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3" name="TextBox 4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Smart SDLC Value-Add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Not a replacement for AI coding tools — the layer that makes them safe, governed, and coherent at enterprise scale.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Moment of Crisis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19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The Strategic Pivot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800" b="1" i="0">
                <a:solidFill>
                  <a:srgbClr val="1A1A1A"/>
                </a:solidFill>
                <a:latin typeface="Calibri"/>
              </a:rPr>
              <a:t>Shift Left, Connect Everything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71600" y="1920240"/>
            <a:ext cx="9144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666666"/>
                </a:solidFill>
                <a:latin typeface="Calibri"/>
              </a:rPr>
              <a:t>The Core Concept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371600" y="2148840"/>
            <a:ext cx="9144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1A1A1A"/>
                </a:solidFill>
                <a:latin typeface="Calibri"/>
              </a:rPr>
              <a:t>Capture Intent early → Generate Artefacts autonomously → Maintain Connectivity always.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27432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Rectangle 11"/>
          <p:cNvSpPr/>
          <p:nvPr/>
        </p:nvSpPr>
        <p:spPr>
          <a:xfrm>
            <a:off x="457200" y="27432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85800" y="30175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Late Clarity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4290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Is Expensive
Results in heavy Rework.
Design flaws found in code cost 10x more to fix.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85800" y="41605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Rectangle 15"/>
          <p:cNvSpPr/>
          <p:nvPr/>
        </p:nvSpPr>
        <p:spPr>
          <a:xfrm>
            <a:off x="4206240" y="27432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4206240" y="27432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4434840" y="30175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Late Alignment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34840" y="34290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Is Fragile
Creates disconnected Silos.
Teams build compatible components for incompatible goals.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434840" y="41605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Rectangle 20"/>
          <p:cNvSpPr/>
          <p:nvPr/>
        </p:nvSpPr>
        <p:spPr>
          <a:xfrm>
            <a:off x="7955280" y="27432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Rectangle 21"/>
          <p:cNvSpPr/>
          <p:nvPr/>
        </p:nvSpPr>
        <p:spPr>
          <a:xfrm>
            <a:off x="7955280" y="27432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183880" y="30175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Late Fixes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183880" y="34290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Are Inevitable
Accumulate as Technical Debt.
Speed now becomes paralysis later.</a:t>
            </a:r>
          </a:p>
        </p:txBody>
      </p:sp>
      <p:sp>
        <p:nvSpPr>
          <p:cNvPr id="25" name="Rectangle 24"/>
          <p:cNvSpPr/>
          <p:nvPr/>
        </p:nvSpPr>
        <p:spPr>
          <a:xfrm>
            <a:off x="8183880" y="41605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Rectangle 25"/>
          <p:cNvSpPr/>
          <p:nvPr/>
        </p:nvSpPr>
        <p:spPr>
          <a:xfrm>
            <a:off x="2286000" y="6126480"/>
            <a:ext cx="9418320" cy="50292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2560320" y="6144768"/>
            <a:ext cx="8961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1">
                <a:solidFill>
                  <a:srgbClr val="FFFFFF"/>
                </a:solidFill>
                <a:latin typeface="Calibri"/>
              </a:rPr>
              <a:t>"Delivery requires a system that remembers, so your people don't have to."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Smart SDLC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22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182880"/>
            <a:ext cx="50292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0" y="411480"/>
            <a:ext cx="36576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1097280"/>
            <a:ext cx="91440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FFFFFF"/>
                </a:solidFill>
                <a:latin typeface="Arial Black"/>
              </a:rPr>
              <a:t>Building the Future of Software Delivery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011680"/>
            <a:ext cx="9144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0" i="0">
                <a:solidFill>
                  <a:srgbClr val="CCCCCC"/>
                </a:solidFill>
                <a:latin typeface="Calibri"/>
              </a:rPr>
              <a:t>Where Product Engineering meets AI-Driven Intelligence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731520" y="2926080"/>
            <a:ext cx="5029200" cy="11887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05840" y="310896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E8872A"/>
                </a:solidFill>
                <a:latin typeface="Calibri"/>
              </a:rPr>
              <a:t>Product Engineering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347472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CCCCCC"/>
                </a:solidFill>
                <a:latin typeface="Calibri"/>
              </a:rPr>
              <a:t>System design, architecture governance, delivery frameworks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217920" y="2926080"/>
            <a:ext cx="5029200" cy="11887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92240" y="310896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E8872A"/>
                </a:solidFill>
                <a:latin typeface="Calibri"/>
              </a:rPr>
              <a:t>AI &amp; Machine Learning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2240" y="347472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CCCCCC"/>
                </a:solidFill>
                <a:latin typeface="Calibri"/>
              </a:rPr>
              <a:t>Foundation models, RAG, multi-agent orchestration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1520" y="4389120"/>
            <a:ext cx="5029200" cy="11887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005840" y="457200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E8872A"/>
                </a:solidFill>
                <a:latin typeface="Calibri"/>
              </a:rPr>
              <a:t>Platform &amp; DevOps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05840" y="493776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CCCCCC"/>
                </a:solidFill>
                <a:latin typeface="Calibri"/>
              </a:rPr>
              <a:t>CI/CD, observability, infrastructure as code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17920" y="4389120"/>
            <a:ext cx="5029200" cy="11887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492240" y="457200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E8872A"/>
                </a:solidFill>
                <a:latin typeface="Calibri"/>
              </a:rPr>
              <a:t>Data Engineering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92240" y="4937760"/>
            <a:ext cx="45720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CCCCCC"/>
                </a:solidFill>
                <a:latin typeface="Calibri"/>
              </a:rPr>
              <a:t>Graph databases, vector stores, knowledge management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619695" y="6217920"/>
            <a:ext cx="45720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Rectangle 19"/>
          <p:cNvSpPr/>
          <p:nvPr/>
        </p:nvSpPr>
        <p:spPr>
          <a:xfrm>
            <a:off x="8991295" y="6400800"/>
            <a:ext cx="32004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777240"/>
            <a:ext cx="10058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3400" b="1" i="0">
                <a:solidFill>
                  <a:srgbClr val="1A1A1A"/>
                </a:solidFill>
                <a:latin typeface="Calibri"/>
              </a:rPr>
              <a:t>What Smart SDLC Is (and Isn't)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1371600"/>
            <a:ext cx="100584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400" b="0" i="0">
                <a:solidFill>
                  <a:srgbClr val="666666"/>
                </a:solidFill>
                <a:latin typeface="Calibri"/>
              </a:rPr>
              <a:t>A Unified Intelligence Layer for Modern Delivery</a:t>
            </a:r>
          </a:p>
        </p:txBody>
      </p:sp>
      <p:sp>
        <p:nvSpPr>
          <p:cNvPr id="8" name="Rectangle 7"/>
          <p:cNvSpPr/>
          <p:nvPr/>
        </p:nvSpPr>
        <p:spPr>
          <a:xfrm>
            <a:off x="914400" y="1828800"/>
            <a:ext cx="5029200" cy="36576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188720" y="1856231"/>
            <a:ext cx="2743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009688"/>
                </a:solidFill>
                <a:latin typeface="Calibri"/>
              </a:rPr>
              <a:t>✓  What It 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00800" y="1828800"/>
            <a:ext cx="5029200" cy="365760"/>
          </a:xfrm>
          <a:prstGeom prst="rect">
            <a:avLst/>
          </a:prstGeom>
          <a:solidFill>
            <a:srgbClr val="E0E0E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675120" y="1856231"/>
            <a:ext cx="2743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E57373"/>
                </a:solidFill>
                <a:latin typeface="Calibri"/>
              </a:rPr>
              <a:t>✗  What It Is NOT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14400" y="237744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188720" y="251460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A Delivery System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88720" y="283464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 holistic framework that connects the entire lifecycle, not just a disconnected workflow tool.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14400" y="356616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188720" y="370332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Shared Intelligence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88720" y="402336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 role-aware layer that understands and surfaces the specific context every contributor needs.</a:t>
            </a:r>
          </a:p>
        </p:txBody>
      </p:sp>
      <p:sp>
        <p:nvSpPr>
          <p:cNvPr id="18" name="Rectangle 17"/>
          <p:cNvSpPr/>
          <p:nvPr/>
        </p:nvSpPr>
        <p:spPr>
          <a:xfrm>
            <a:off x="914400" y="475488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188720" y="489204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Evidence-Based Progression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188720" y="521208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Delivery gates operate on verifiable proof (tests, metrics, artefacts), not manual status updates.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400800" y="237744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6675120" y="251460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Not a Replacement for Talent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675120" y="283464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It amplifies human decision-making; it does not replace the creative engineer or product owner.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400800" y="356616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675120" y="370332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Not a Tool-Chain Replacement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675120" y="402336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It integrates with Jira, Git, and CI/CD. It sits above them; it doesn't displace them.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400800" y="4754880"/>
            <a:ext cx="502920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6675120" y="489204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Not a Governance Bottleneck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675120" y="5212080"/>
            <a:ext cx="43891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It automates compliance checks in real-time rather than adding manual review steps.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577840" y="3474720"/>
            <a:ext cx="914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300" b="0" i="0">
                <a:solidFill>
                  <a:srgbClr val="999999"/>
                </a:solidFill>
                <a:latin typeface="Calibri"/>
              </a:rPr>
              <a:t>vs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24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3200400" y="77724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200" b="1" i="0">
                <a:solidFill>
                  <a:srgbClr val="7B8AC4"/>
                </a:solidFill>
                <a:latin typeface="Calibri"/>
              </a:rPr>
              <a:t>The Moment of Truth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28800" y="1051560"/>
            <a:ext cx="8229600" cy="5029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3000" b="1" i="0">
                <a:solidFill>
                  <a:srgbClr val="1A1A1A"/>
                </a:solidFill>
                <a:latin typeface="Calibri"/>
              </a:rPr>
              <a:t>Watch Smart SDLC Think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28800" y="1508760"/>
            <a:ext cx="8229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300" b="0" i="0">
                <a:solidFill>
                  <a:srgbClr val="666666"/>
                </a:solidFill>
                <a:latin typeface="Calibri"/>
              </a:rPr>
              <a:t>Two weeks of alignment → Under a minute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2011680"/>
            <a:ext cx="3566160" cy="36576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1828800" y="1828800"/>
            <a:ext cx="457200" cy="457200"/>
          </a:xfrm>
          <a:prstGeom prst="ellipse">
            <a:avLst/>
          </a:prstGeom>
          <a:solidFill>
            <a:srgbClr val="333333"/>
          </a:solidFill>
          <a:ln w="25400">
            <a:solidFill>
              <a:srgbClr val="6C6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828800" y="1847088"/>
            <a:ext cx="4572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600" b="1" i="0">
                <a:solidFill>
                  <a:srgbClr val="FFFFFF"/>
                </a:solidFill>
                <a:latin typeface="Calibri"/>
              </a:rPr>
              <a:t>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0080" y="23774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6C63FF"/>
                </a:solidFill>
                <a:latin typeface="Calibri"/>
              </a:rPr>
              <a:t>INTENT CAPTURED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743200"/>
            <a:ext cx="3108960" cy="2743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PM types:
"Add multi-currency support to payments service"
OR
Engineer opens the Nedry module — and the system speaks.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297680" y="2011680"/>
            <a:ext cx="3566160" cy="36576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Oval 14"/>
          <p:cNvSpPr/>
          <p:nvPr/>
        </p:nvSpPr>
        <p:spPr>
          <a:xfrm>
            <a:off x="5669280" y="1828800"/>
            <a:ext cx="457200" cy="457200"/>
          </a:xfrm>
          <a:prstGeom prst="ellipse">
            <a:avLst/>
          </a:prstGeom>
          <a:solidFill>
            <a:srgbClr val="333333"/>
          </a:solidFill>
          <a:ln w="25400">
            <a:solidFill>
              <a:srgbClr val="00968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669280" y="1847088"/>
            <a:ext cx="4572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600" b="1" i="0">
                <a:solidFill>
                  <a:srgbClr val="FFFFFF"/>
                </a:solidFill>
                <a:latin typeface="Calibri"/>
              </a:rPr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80560" y="23774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009688"/>
                </a:solidFill>
                <a:latin typeface="Calibri"/>
              </a:rPr>
              <a:t>GRAPH ACTIVATES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6280" y="2743200"/>
            <a:ext cx="3108960" cy="2743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The Delivery Graph:
  • Retrieves architecture
  • Finds regulatory constraints
  • Locates last 3 design decisions
  • Maps downstream impact
Nodes light up.
Connections activate.
Context flows.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138160" y="2011680"/>
            <a:ext cx="3566160" cy="36576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Oval 19"/>
          <p:cNvSpPr/>
          <p:nvPr/>
        </p:nvSpPr>
        <p:spPr>
          <a:xfrm>
            <a:off x="9509760" y="1828800"/>
            <a:ext cx="457200" cy="457200"/>
          </a:xfrm>
          <a:prstGeom prst="ellipse">
            <a:avLst/>
          </a:prstGeom>
          <a:solidFill>
            <a:srgbClr val="333333"/>
          </a:solidFill>
          <a:ln w="25400">
            <a:solidFill>
              <a:srgbClr val="4CAF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9509760" y="1847088"/>
            <a:ext cx="4572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600" b="1" i="0">
                <a:solidFill>
                  <a:srgbClr val="FFFFFF"/>
                </a:solidFill>
                <a:latin typeface="Calibri"/>
              </a:rPr>
              <a:t>3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321040" y="237744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4CAF50"/>
                </a:solidFill>
                <a:latin typeface="Calibri"/>
              </a:rPr>
              <a:t>ARTEFACTS GENERATED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66760" y="2743200"/>
            <a:ext cx="3108960" cy="2743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In seconds:
  ✓  Structured Requirements
  ✓  Architecture Recommendation
  ✓  Conflict Flags
  ✓  Test Scenarios
  ✓  Compliance Evidence
Developer builds with clarity.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023360" y="3657600"/>
            <a:ext cx="457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2400" b="1" i="0">
                <a:solidFill>
                  <a:srgbClr val="999999"/>
                </a:solidFill>
                <a:latin typeface="Calibri"/>
              </a:rPr>
              <a:t>→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63840" y="3657600"/>
            <a:ext cx="457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2400" b="1" i="0">
                <a:solidFill>
                  <a:srgbClr val="999999"/>
                </a:solidFill>
                <a:latin typeface="Calibri"/>
              </a:rPr>
              <a:t>→</a:t>
            </a:r>
          </a:p>
        </p:txBody>
      </p:sp>
      <p:sp>
        <p:nvSpPr>
          <p:cNvPr id="26" name="Rectangle 25"/>
          <p:cNvSpPr/>
          <p:nvPr/>
        </p:nvSpPr>
        <p:spPr>
          <a:xfrm>
            <a:off x="914400" y="5943600"/>
            <a:ext cx="10332720" cy="50292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7" name="TextBox 26"/>
          <p:cNvSpPr txBox="1"/>
          <p:nvPr/>
        </p:nvSpPr>
        <p:spPr>
          <a:xfrm>
            <a:off x="1188720" y="5961888"/>
            <a:ext cx="987552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1">
                <a:solidFill>
                  <a:srgbClr val="FFFFFF"/>
                </a:solidFill>
                <a:latin typeface="Calibri"/>
              </a:rPr>
              <a:t>"That is not a chatbot. That is an AI system that understands your organisation."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The AI Engine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Autonomous Artefact Synthesis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AI as a Native Delivery Engine, Not an Add-on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5394960" cy="155448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31520" y="2468880"/>
            <a:ext cx="48463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Requirements Synthesis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520" y="2788920"/>
            <a:ext cx="484632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Generates context-aware acceptance criteria and user stories from high-level intent, ensuring no edge case is forgotten.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17920" y="2286000"/>
            <a:ext cx="5394960" cy="155448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92240" y="2468880"/>
            <a:ext cx="48463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Dynamic Architecture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92240" y="2788920"/>
            <a:ext cx="484632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Auto-generates diagrams and ADRs (Architecture Decision Records) that evolve with the codebase, keeping design documentation alive.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57200" y="3977639"/>
            <a:ext cx="5394960" cy="155448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731520" y="4160519"/>
            <a:ext cx="48463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Intelligent Scaffolding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520" y="4480559"/>
            <a:ext cx="484632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Produces project kickstarts and boilerplate code tailored to specific tech stacks and organizational standards instantly.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17920" y="3977639"/>
            <a:ext cx="5394960" cy="155448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492240" y="4160519"/>
            <a:ext cx="484632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Autonomous Validation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492240" y="4480559"/>
            <a:ext cx="484632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Constructs test scenarios and gathers deployment readiness evidence, gating releases based on verifiable proof.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Critical Distinction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This is not a "Chatbot." This is Role-Aware Reasoning integrated directly into the developer and product workflow.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389120" y="777240"/>
            <a:ext cx="3200400" cy="365760"/>
          </a:xfrm>
          <a:prstGeom prst="rect">
            <a:avLst/>
          </a:prstGeom>
          <a:solidFill>
            <a:srgbClr val="E0E8F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0" y="804672"/>
            <a:ext cx="292608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200" b="1" i="0">
                <a:solidFill>
                  <a:srgbClr val="1B1F3B"/>
                </a:solidFill>
                <a:latin typeface="Calibri"/>
              </a:rPr>
              <a:t>●  The Data Model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1234440"/>
            <a:ext cx="10058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3800" b="1" i="0">
                <a:solidFill>
                  <a:srgbClr val="1A1A1A"/>
                </a:solidFill>
                <a:latin typeface="Calibri"/>
              </a:rPr>
              <a:t>The Delivery Graph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14400" y="1828800"/>
            <a:ext cx="100584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400" b="0" i="0">
                <a:solidFill>
                  <a:srgbClr val="666666"/>
                </a:solidFill>
                <a:latin typeface="Calibri"/>
              </a:rPr>
              <a:t>Turning "Floating Tasks" into a Connected Chain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468880"/>
            <a:ext cx="2560320" cy="27432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31520" y="2926080"/>
            <a:ext cx="201168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800" b="1" i="0">
                <a:solidFill>
                  <a:srgbClr val="FFFFFF"/>
                </a:solidFill>
                <a:latin typeface="Calibri"/>
              </a:rPr>
              <a:t>Intent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31520" y="3291840"/>
            <a:ext cx="20116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0" i="0">
                <a:solidFill>
                  <a:srgbClr val="7B8AC4"/>
                </a:solidFill>
                <a:latin typeface="Calibri"/>
              </a:rPr>
              <a:t>Initiative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1520" y="3749040"/>
            <a:ext cx="20116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0" i="0">
                <a:solidFill>
                  <a:srgbClr val="CCCCCC"/>
                </a:solidFill>
                <a:latin typeface="Calibri"/>
              </a:rPr>
              <a:t>Strategic business goal or problem statement.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63240" y="347472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383280" y="2468880"/>
            <a:ext cx="2560320" cy="27432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657600" y="2926080"/>
            <a:ext cx="201168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800" b="1" i="0">
                <a:solidFill>
                  <a:srgbClr val="FFFFFF"/>
                </a:solidFill>
                <a:latin typeface="Calibri"/>
              </a:rPr>
              <a:t>Definition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657600" y="3291840"/>
            <a:ext cx="20116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0" i="0">
                <a:solidFill>
                  <a:srgbClr val="7B8AC4"/>
                </a:solidFill>
                <a:latin typeface="Calibri"/>
              </a:rPr>
              <a:t>Epic / Story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657600" y="3749040"/>
            <a:ext cx="20116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0" i="0">
                <a:solidFill>
                  <a:srgbClr val="CCCCCC"/>
                </a:solidFill>
                <a:latin typeface="Calibri"/>
              </a:rPr>
              <a:t>Structured requirements &amp; constraints.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989320" y="347472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309360" y="2468880"/>
            <a:ext cx="2560320" cy="27432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6583680" y="2926080"/>
            <a:ext cx="201168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800" b="1" i="0">
                <a:solidFill>
                  <a:srgbClr val="FFFFFF"/>
                </a:solidFill>
                <a:latin typeface="Calibri"/>
              </a:rPr>
              <a:t>Synthesis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83680" y="3291840"/>
            <a:ext cx="20116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0" i="0">
                <a:solidFill>
                  <a:srgbClr val="7B8AC4"/>
                </a:solidFill>
                <a:latin typeface="Calibri"/>
              </a:rPr>
              <a:t>Artefacts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583680" y="38404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Code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83680" y="40690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Diagrams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583680" y="42976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Configs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915400" y="347472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27" name="Rectangle 26"/>
          <p:cNvSpPr/>
          <p:nvPr/>
        </p:nvSpPr>
        <p:spPr>
          <a:xfrm>
            <a:off x="9235440" y="2468880"/>
            <a:ext cx="2560320" cy="27432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9509760" y="2926080"/>
            <a:ext cx="201168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800" b="1" i="0">
                <a:solidFill>
                  <a:srgbClr val="FFFFFF"/>
                </a:solidFill>
                <a:latin typeface="Calibri"/>
              </a:rPr>
              <a:t>Verification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509760" y="3291840"/>
            <a:ext cx="20116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0" i="0">
                <a:solidFill>
                  <a:srgbClr val="7B8AC4"/>
                </a:solidFill>
                <a:latin typeface="Calibri"/>
              </a:rPr>
              <a:t>Evidence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509760" y="38404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PRs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509760" y="40690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Test Logs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509760" y="4297680"/>
            <a:ext cx="201168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 xml:space="preserve">  •  Deployments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14400" y="5394960"/>
            <a:ext cx="10058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200" b="0" i="1">
                <a:solidFill>
                  <a:srgbClr val="666666"/>
                </a:solidFill>
                <a:latin typeface="Calibri"/>
              </a:rPr>
              <a:t>The Single Source of Truth Chain</a:t>
            </a:r>
          </a:p>
        </p:txBody>
      </p:sp>
      <p:sp>
        <p:nvSpPr>
          <p:cNvPr id="34" name="Rectangle 33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Rectangle 34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Outcome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Every piece of work becomes a node in a graph. Nothing is lost. Nothing floats.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3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777240"/>
            <a:ext cx="7315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1A1A1A"/>
                </a:solidFill>
                <a:latin typeface="Calibri"/>
              </a:rPr>
              <a:t>How It Works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325880"/>
            <a:ext cx="7315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555555"/>
                </a:solidFill>
                <a:latin typeface="Calibri"/>
              </a:rPr>
              <a:t>From Strategy to Runtime &amp; Back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645920"/>
            <a:ext cx="36576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OPTIMIZATION LOOP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2011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Oval 9"/>
          <p:cNvSpPr/>
          <p:nvPr/>
        </p:nvSpPr>
        <p:spPr>
          <a:xfrm>
            <a:off x="640080" y="1874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0080" y="1892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5800" y="2331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Capture Intent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651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PMs define high-level goals and constraints. System captures "Why" before "What."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69080" y="265176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97680" y="2011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Oval 15"/>
          <p:cNvSpPr/>
          <p:nvPr/>
        </p:nvSpPr>
        <p:spPr>
          <a:xfrm>
            <a:off x="4480560" y="1874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480560" y="1892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526280" y="2331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Generate Artefacts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26280" y="2651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AI synthesizes Requirements, ADRs, and Boilerplate. Architecture is defined early.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909560" y="265176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138160" y="2011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Oval 21"/>
          <p:cNvSpPr/>
          <p:nvPr/>
        </p:nvSpPr>
        <p:spPr>
          <a:xfrm>
            <a:off x="8321040" y="1874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8321040" y="1892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03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366760" y="2331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Contextual Build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366760" y="2651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Developers build with intent-aware context directly in the IDE. Zero ambiguity.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1064240" y="3749039"/>
            <a:ext cx="4572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000" b="1" i="0">
                <a:solidFill>
                  <a:srgbClr val="666666"/>
                </a:solidFill>
                <a:latin typeface="Calibri"/>
              </a:rPr>
              <a:t>↓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7200" y="4297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Oval 27"/>
          <p:cNvSpPr/>
          <p:nvPr/>
        </p:nvSpPr>
        <p:spPr>
          <a:xfrm>
            <a:off x="640080" y="4160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640080" y="4178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06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5800" y="4617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Runtime Feedback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85800" y="4937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Operational signals feed back into the graph, informing future planning cycles.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069080" y="493776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666666"/>
                </a:solidFill>
                <a:latin typeface="Calibri"/>
              </a:rPr>
              <a:t>←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297680" y="4297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4" name="Oval 33"/>
          <p:cNvSpPr/>
          <p:nvPr/>
        </p:nvSpPr>
        <p:spPr>
          <a:xfrm>
            <a:off x="4480560" y="4160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4480560" y="4178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05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526280" y="4617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Evidence Gating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4526280" y="4937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Release is unlocked only when evidence matches the definition of done.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909560" y="4937760"/>
            <a:ext cx="2743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666666"/>
                </a:solidFill>
                <a:latin typeface="Calibri"/>
              </a:rPr>
              <a:t>←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138160" y="4297680"/>
            <a:ext cx="356616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Oval 39"/>
          <p:cNvSpPr/>
          <p:nvPr/>
        </p:nvSpPr>
        <p:spPr>
          <a:xfrm>
            <a:off x="8321040" y="4160520"/>
            <a:ext cx="365760" cy="365760"/>
          </a:xfrm>
          <a:prstGeom prst="ellipse">
            <a:avLst/>
          </a:prstGeom>
          <a:solidFill>
            <a:srgbClr val="333333"/>
          </a:solidFill>
          <a:ln>
            <a:solidFill>
              <a:srgbClr val="66666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1" name="TextBox 40"/>
          <p:cNvSpPr txBox="1"/>
          <p:nvPr/>
        </p:nvSpPr>
        <p:spPr>
          <a:xfrm>
            <a:off x="8321040" y="4178808"/>
            <a:ext cx="3657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04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366760" y="4617720"/>
            <a:ext cx="310896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0">
                <a:solidFill>
                  <a:srgbClr val="FFFFFF"/>
                </a:solidFill>
                <a:latin typeface="Calibri"/>
              </a:rPr>
              <a:t>Derived Verification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66760" y="4937760"/>
            <a:ext cx="3108960" cy="8229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CI runs validation against original intent, not just passing code tests.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3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Value Proposition: Product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High-Leverage Product Ownership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From "Juggling Inputs" to "Shaping Outcomes"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45720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Consolidated Demand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 unified view of all cross-system requirements, eliminating the "spreadsheet shuffle" of tracking disjointed requests.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Single backlog of truth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Cross-team visibility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0624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20624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484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Intelligent Sequencing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484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AI-assisted prioritization based on deep dependency maps, identifying critical paths before they become blockers.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43484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43484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Dependency-aware ranking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3484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Bottleneck prediction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528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5528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8388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Dynamic Re-planning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8388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Automatic impact analysis when business priorities shift. Instantly visualize the ripple effect of "just one small change."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8388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18388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Instant impact analysis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8388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Reality-based deadlines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Effect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Higher confidence in roadmaps. Zero "surprise" dependencies. Better alignment with leadership.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Value Proposition: Delivery Leads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Predictable Delivery Management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From "Chasing Updates" to "Managing Flow"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45720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Real-time Fidelity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Instant visibility into work-in-flight without manual status calls. See the reality of execution as it happens, not days later.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No manual status reports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Live WIP tracking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0624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20624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484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Early-Warning Systems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484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Risk signals triggered by design drift, not just missed dates. Intervene when the plan breaks, not when the deadline passes.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43484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43484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Drift alerts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3484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Proactive risk mitigation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528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5528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8388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Evidence-Based Health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8388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Status is derived from actual system evidence (PRs, Tests, Deploys), not narrative opinions. Trust the data, not the story.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8388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18388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Data-driven status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8388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Objective reporting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Effect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Elimination of "fire drills." Predictable delivery cycles. Reduced coordination overhead.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3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33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Every Zone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Value Proposition: Architecture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Architecture as a Living Guardrail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Ensuring Design Intent Survives Implementation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45720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Generative Design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Architecture generated early from requirements. Transform abstract intent into concrete technical diagrams and specifications instantly.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Auto-generated diagrams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Requirement-to-Spec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0624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20624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484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Drift Detection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484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Automatic alerts when code deviates from design rationale. Catch "quick hacks" that violate architectural standards before they merge.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43484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43484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Design-Code compliance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3484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Anti-pattern alerts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528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5528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8388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Institutional Persistence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8388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Designs and decisions survive team attrition. Capture the "Why" behind every structural choice in a durable, queryable format.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8388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18388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Durable decision logs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8388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Attrition-proof context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Effect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Stronger consistency across the portfolio. Reduced re-explanation. Architecture becomes a facilitator, not a PDF.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39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Value Proposition: Developers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Engineering Velocity &amp; Focus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Building with Confidence, Not Guesswork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45720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Automated Kickstarts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Project scaffolding generated directly from intent. Skip the setup fatigue and start writing business logic immediately.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Standardized patterns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Security by default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0624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20624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484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Context-at-Hand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484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Requirements, constraints, and architecture decisions visible directly in the IDE. Stop alt-tabbing to find the "Why".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43484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43484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IDE Integration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3484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Design specs in-situ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528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5528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8388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Frictionless Clarity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8388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No more "waiting for clarification" loops. The system ensures definitions are complete before they reach your queue.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8388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18388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Zero wait states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8388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Self-service answers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Effect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Faster onboarding. Cleaner implementations. Drastic reduction in "frustration rework."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Value Proposition: Reliability &amp; Ops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Operational Integrity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Closing the Loop between Design and Runtime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45720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8580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Derived Testing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Test scenarios generated directly from the "Why". Ensuring validation logic is never decoupled from the original business intent.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8580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68580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Intent-based coverage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80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Auto-generated scenarios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20624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Rectangle 17"/>
          <p:cNvSpPr/>
          <p:nvPr/>
        </p:nvSpPr>
        <p:spPr>
          <a:xfrm>
            <a:off x="420624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443484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Readiness Evidence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43484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Automated proof of "Definition of Done" before deployment. Releases are gated by evidence, not just manual approvals.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43484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2" name="TextBox 21"/>
          <p:cNvSpPr txBox="1"/>
          <p:nvPr/>
        </p:nvSpPr>
        <p:spPr>
          <a:xfrm>
            <a:off x="443484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Compliance as code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43484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Gate on evidence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955280" y="2286000"/>
            <a:ext cx="3566160" cy="3200400"/>
          </a:xfrm>
          <a:prstGeom prst="rect">
            <a:avLst/>
          </a:prstGeom>
          <a:solidFill>
            <a:srgbClr val="1B3A5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Rectangle 24"/>
          <p:cNvSpPr/>
          <p:nvPr/>
        </p:nvSpPr>
        <p:spPr>
          <a:xfrm>
            <a:off x="7955280" y="2286000"/>
            <a:ext cx="45720" cy="3200400"/>
          </a:xfrm>
          <a:prstGeom prst="rect">
            <a:avLst/>
          </a:prstGeom>
          <a:solidFill>
            <a:srgbClr val="E8872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8183880" y="2560320"/>
            <a:ext cx="310896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Traceable RCA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183880" y="2971800"/>
            <a:ext cx="310896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DDDDDD"/>
                </a:solidFill>
                <a:latin typeface="Calibri"/>
              </a:rPr>
              <a:t>Root-cause analysis that links runtime failures back to design decisions. Instantly identify the logic gap that caused the crash.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183880" y="3703320"/>
            <a:ext cx="3108960" cy="18288"/>
          </a:xfrm>
          <a:prstGeom prst="rect">
            <a:avLst/>
          </a:prstGeom>
          <a:solidFill>
            <a:srgbClr val="3A5A7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8183880" y="3840480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Design-to-crash linkage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183880" y="4041648"/>
            <a:ext cx="3108960" cy="201168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BBBBBB"/>
                </a:solidFill>
                <a:latin typeface="Calibri"/>
              </a:rPr>
              <a:t>✓  Faster resolution (MTTR)</a:t>
            </a:r>
          </a:p>
        </p:txBody>
      </p:sp>
      <p:sp>
        <p:nvSpPr>
          <p:cNvPr id="31" name="Rectangle 30"/>
          <p:cNvSpPr/>
          <p:nvPr/>
        </p:nvSpPr>
        <p:spPr>
          <a:xfrm>
            <a:off x="3200400" y="6035040"/>
            <a:ext cx="8686800" cy="64008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2" name="Rectangle 31"/>
          <p:cNvSpPr/>
          <p:nvPr/>
        </p:nvSpPr>
        <p:spPr>
          <a:xfrm>
            <a:off x="3200400" y="6035040"/>
            <a:ext cx="54864" cy="640080"/>
          </a:xfrm>
          <a:prstGeom prst="rect">
            <a:avLst/>
          </a:prstGeom>
          <a:solidFill>
            <a:srgbClr val="7B8AC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3" name="TextBox 32"/>
          <p:cNvSpPr txBox="1"/>
          <p:nvPr/>
        </p:nvSpPr>
        <p:spPr>
          <a:xfrm>
            <a:off x="3657600" y="6053328"/>
            <a:ext cx="80467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The Net Effect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657600" y="6236208"/>
            <a:ext cx="804672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Higher release confidence. Faster incident resolution. Zero "blind" deployments.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44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777240"/>
            <a:ext cx="7315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Technical Architecture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32588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A Governed, Scalable Reasoning Layer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1828800"/>
            <a:ext cx="5943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097280" y="1920240"/>
            <a:ext cx="5029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Experience Layer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7280" y="2194560"/>
            <a:ext cx="5029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Chat UI, APIs, file upload, response rendering, etc.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57200" y="2697480"/>
            <a:ext cx="5943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1097280" y="2788920"/>
            <a:ext cx="5029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Control Layer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7280" y="3063240"/>
            <a:ext cx="5029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Agents (PO, Architect, Reviewer etc.), workflows, iteration limits &amp; human-in-loop.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57200" y="3566160"/>
            <a:ext cx="5943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97280" y="3657600"/>
            <a:ext cx="5029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Intelligence Layer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97280" y="3931920"/>
            <a:ext cx="5029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LLM &amp; RL models that synthesize artefacts and reason over the delivery graph.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57200" y="4434840"/>
            <a:ext cx="5943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1097280" y="4526280"/>
            <a:ext cx="5029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Knowledge/Action Layer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97280" y="4800600"/>
            <a:ext cx="5029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Graph store, retrieval &amp; ranking, vector memory, domain APIs.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57200" y="5303520"/>
            <a:ext cx="5943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1" name="TextBox 20"/>
          <p:cNvSpPr txBox="1"/>
          <p:nvPr/>
        </p:nvSpPr>
        <p:spPr>
          <a:xfrm>
            <a:off x="1097280" y="5394960"/>
            <a:ext cx="5029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Platform &amp; Governance Layer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97280" y="5669280"/>
            <a:ext cx="5029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Security, reliability, data, infrastructure, observability &amp; policy.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8000" y="1828800"/>
            <a:ext cx="4572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600" b="1" i="0">
                <a:solidFill>
                  <a:srgbClr val="1A1A1A"/>
                </a:solidFill>
                <a:latin typeface="Calibri"/>
              </a:rPr>
              <a:t>System Flow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858000" y="2286000"/>
            <a:ext cx="484632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Oval 24"/>
          <p:cNvSpPr/>
          <p:nvPr/>
        </p:nvSpPr>
        <p:spPr>
          <a:xfrm>
            <a:off x="6949440" y="2359152"/>
            <a:ext cx="274320" cy="274320"/>
          </a:xfrm>
          <a:prstGeom prst="ellipse">
            <a:avLst/>
          </a:prstGeom>
          <a:solidFill>
            <a:srgbClr val="7B8AC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6949440" y="2377440"/>
            <a:ext cx="2743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1" i="0">
                <a:solidFill>
                  <a:srgbClr val="FFFFFF"/>
                </a:solidFill>
                <a:latin typeface="Calibri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315200" y="2359152"/>
            <a:ext cx="420624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Semantic Router &amp; Context Window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315200" y="2606040"/>
            <a:ext cx="420624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800" b="0" i="0">
                <a:solidFill>
                  <a:srgbClr val="CCCCCC"/>
                </a:solidFill>
                <a:latin typeface="Calibri"/>
              </a:rPr>
              <a:t>Instead of just "Input," we analyze the intent. The system dynamically assembles context from the Graph (Code + JIRA + Docs) before the LLM is even invoked.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858000" y="3383280"/>
            <a:ext cx="484632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Oval 29"/>
          <p:cNvSpPr/>
          <p:nvPr/>
        </p:nvSpPr>
        <p:spPr>
          <a:xfrm>
            <a:off x="6949440" y="3456432"/>
            <a:ext cx="274320" cy="274320"/>
          </a:xfrm>
          <a:prstGeom prst="ellipse">
            <a:avLst/>
          </a:prstGeom>
          <a:solidFill>
            <a:srgbClr val="7B8AC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1" name="TextBox 30"/>
          <p:cNvSpPr txBox="1"/>
          <p:nvPr/>
        </p:nvSpPr>
        <p:spPr>
          <a:xfrm>
            <a:off x="6949440" y="3474720"/>
            <a:ext cx="2743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1" i="0">
                <a:solidFill>
                  <a:srgbClr val="FFFFFF"/>
                </a:solidFill>
                <a:latin typeface="Calibri"/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7315200" y="3456432"/>
            <a:ext cx="420624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Multi-Agent Orchestration (The "Brain")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315200" y="3703320"/>
            <a:ext cx="420624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800" b="0" i="0">
                <a:solidFill>
                  <a:srgbClr val="CCCCCC"/>
                </a:solidFill>
                <a:latin typeface="Calibri"/>
              </a:rPr>
              <a:t>Planner Agent: Breaks complex queries into sub-tasks.
Execution Agent: Calls enterprise-grade foundation models.
Critic Agent: Validates output against known constraints.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858000" y="4480560"/>
            <a:ext cx="4846320" cy="10058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Oval 34"/>
          <p:cNvSpPr/>
          <p:nvPr/>
        </p:nvSpPr>
        <p:spPr>
          <a:xfrm>
            <a:off x="6949440" y="4553712"/>
            <a:ext cx="274320" cy="274320"/>
          </a:xfrm>
          <a:prstGeom prst="ellipse">
            <a:avLst/>
          </a:prstGeom>
          <a:solidFill>
            <a:srgbClr val="7B8AC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6" name="TextBox 35"/>
          <p:cNvSpPr txBox="1"/>
          <p:nvPr/>
        </p:nvSpPr>
        <p:spPr>
          <a:xfrm>
            <a:off x="6949440" y="4572000"/>
            <a:ext cx="2743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1" i="0">
                <a:solidFill>
                  <a:srgbClr val="FFFFFF"/>
                </a:solidFill>
                <a:latin typeface="Calibri"/>
              </a:rPr>
              <a:t>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7315200" y="4553712"/>
            <a:ext cx="420624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Enterprise Guardrails (The "Lock")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15200" y="4800600"/>
            <a:ext cx="420624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800" b="0" i="0">
                <a:solidFill>
                  <a:srgbClr val="CCCCCC"/>
                </a:solidFill>
                <a:latin typeface="Calibri"/>
              </a:rPr>
              <a:t>Pre-Guard: Permission enforcement.
Post-Guard: Syntax validation and "Human-in-the-Loop" approval gates.
Feedback Loop: Accepted actions fed back into Vector Memory.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858000" y="5669280"/>
            <a:ext cx="4846320" cy="731520"/>
          </a:xfrm>
          <a:prstGeom prst="rect">
            <a:avLst/>
          </a:prstGeom>
          <a:solidFill>
            <a:srgbClr val="1A1A2E"/>
          </a:solidFill>
          <a:ln w="25400">
            <a:solidFill>
              <a:srgbClr val="E8872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7132320" y="5687568"/>
            <a:ext cx="438912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The Governance Lock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7132320" y="5925312"/>
            <a:ext cx="438912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1">
                <a:solidFill>
                  <a:srgbClr val="CCCCCC"/>
                </a:solidFill>
                <a:latin typeface="Calibri"/>
              </a:rPr>
              <a:t>"Truth stays in the systems of record. Reasoning is governed by AI. Actions are always Human-Approved."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777240"/>
            <a:ext cx="27432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7B8AC4"/>
                </a:solidFill>
                <a:latin typeface="Calibri"/>
              </a:rPr>
              <a:t>The Roadmap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1005840"/>
            <a:ext cx="91440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400" b="1" i="0">
                <a:solidFill>
                  <a:srgbClr val="1A1A1A"/>
                </a:solidFill>
                <a:latin typeface="Calibri"/>
              </a:rPr>
              <a:t>Evolution of the System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554480"/>
            <a:ext cx="9144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From Foundation to Autonomous Intelligence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200" y="2103120"/>
            <a:ext cx="5303520" cy="43891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731520" y="224028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FFFFFF"/>
                </a:solidFill>
                <a:latin typeface="Calibri"/>
              </a:rPr>
              <a:t>Phase 1: Connected Intelligence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389120" y="2286000"/>
            <a:ext cx="1005840" cy="2743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389120" y="2304288"/>
            <a:ext cx="1005840" cy="256032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CURRENT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1520" y="2651760"/>
            <a:ext cx="47548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Establishing a unified delivery graph and assisted workflows for all personas.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" y="320040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Unified Delivery Graph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520" y="3456432"/>
            <a:ext cx="47548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Links Strategy to Code, providing a single source of truth for Directors, Architects, Product Owners, and Developers.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31520" y="411480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Dependency Awareness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1520" y="4370832"/>
            <a:ext cx="47548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Real-time visibility into system dependencies — know instantly if a change in 'System A' impacts 'System B.'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520" y="502920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Assisted Workflows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31520" y="5285232"/>
            <a:ext cx="47548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Live support for workflows, moving beyond simple Retrieval-Augmented Generation (RAG).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31520" y="585216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1" i="0">
                <a:solidFill>
                  <a:srgbClr val="FFFFFF"/>
                </a:solidFill>
                <a:latin typeface="Calibri"/>
              </a:rPr>
              <a:t>Status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520" y="6080760"/>
            <a:ext cx="475488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Assisted workflows and dependency tracking are live and validated.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760720" y="3931920"/>
            <a:ext cx="6400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2800" b="1" i="0">
                <a:solidFill>
                  <a:srgbClr val="666666"/>
                </a:solidFill>
                <a:latin typeface="Calibri"/>
              </a:rPr>
              <a:t>→</a:t>
            </a:r>
          </a:p>
        </p:txBody>
      </p:sp>
      <p:sp>
        <p:nvSpPr>
          <p:cNvPr id="23" name="Rectangle 22"/>
          <p:cNvSpPr/>
          <p:nvPr/>
        </p:nvSpPr>
        <p:spPr>
          <a:xfrm>
            <a:off x="6400800" y="2103120"/>
            <a:ext cx="5303520" cy="43891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6675120" y="2240280"/>
            <a:ext cx="36576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FFFFFF"/>
                </a:solidFill>
                <a:latin typeface="Calibri"/>
              </a:rPr>
              <a:t>Phase 2: Autonomous Engineering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0332720" y="2286000"/>
            <a:ext cx="1005840" cy="2743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0332720" y="2304288"/>
            <a:ext cx="1005840" cy="256032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VISION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675120" y="2651760"/>
            <a:ext cx="47548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Transitioning from Assistant to Agent with proactive, autonomous capabilities.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675120" y="320040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Agent-Driven Automation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675120" y="3456432"/>
            <a:ext cx="47548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Background agents detect vulnerabilities, select optimal reasoning models, generate fixes, validate against governance, and prompt for human approval.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675120" y="411480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1" i="0">
                <a:solidFill>
                  <a:srgbClr val="FFFFFF"/>
                </a:solidFill>
                <a:latin typeface="Calibri"/>
              </a:rPr>
              <a:t>Delegated Work Execution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675120" y="4370832"/>
            <a:ext cx="475488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Focus shifts from finding information to delegating tasks — agents handle work, humans approve.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675120" y="4846320"/>
            <a:ext cx="47548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E8872A"/>
                </a:solidFill>
                <a:latin typeface="Calibri"/>
              </a:rPr>
              <a:t>Enterprise-grade foundation models — model-agnostic by design.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675120" y="5212080"/>
            <a:ext cx="475488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1">
                <a:solidFill>
                  <a:srgbClr val="CCCCCC"/>
                </a:solidFill>
                <a:latin typeface="Calibri"/>
              </a:rPr>
              <a:t>Works alongside whatever coding tools your teams already use.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675120" y="5852160"/>
            <a:ext cx="4754880" cy="2286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1" i="0">
                <a:solidFill>
                  <a:srgbClr val="FFFFFF"/>
                </a:solidFill>
                <a:latin typeface="Calibri"/>
              </a:rPr>
              <a:t>Status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6675120" y="6080760"/>
            <a:ext cx="475488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Learning from live assisted workflows; vision for full autonomy underway.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457200" y="960120"/>
            <a:ext cx="457200" cy="36576"/>
          </a:xfrm>
          <a:prstGeom prst="rect">
            <a:avLst/>
          </a:prstGeom>
          <a:solidFill>
            <a:srgbClr val="1A1A1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05840" y="868680"/>
            <a:ext cx="3657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7B8AC4"/>
                </a:solidFill>
                <a:latin typeface="Calibri"/>
              </a:rPr>
              <a:t>Measurable Impact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097280"/>
            <a:ext cx="73152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1A1A1A"/>
                </a:solidFill>
                <a:latin typeface="Calibri"/>
              </a:rPr>
              <a:t>The ROI of Coherence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" y="16916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666666"/>
                </a:solidFill>
                <a:latin typeface="Calibri"/>
              </a:rPr>
              <a:t>Phase 1 deployment benchmarks, validated against industry baselines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7200" y="2194560"/>
            <a:ext cx="3657600" cy="18288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Rectangle 10"/>
          <p:cNvSpPr/>
          <p:nvPr/>
        </p:nvSpPr>
        <p:spPr>
          <a:xfrm>
            <a:off x="3017520" y="2331720"/>
            <a:ext cx="914400" cy="256032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3017520" y="2350008"/>
            <a:ext cx="9144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Reduction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800" y="2651760"/>
            <a:ext cx="3200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4200" b="1" i="0">
                <a:solidFill>
                  <a:srgbClr val="FFFFFF"/>
                </a:solidFill>
                <a:latin typeface="Calibri"/>
              </a:rPr>
              <a:t>25-35%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5800" y="324612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Rework Reduction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85800" y="3520440"/>
            <a:ext cx="3200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Driven by earlier intent clarity and automated validation.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89120" y="2194560"/>
            <a:ext cx="3657600" cy="18288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Rectangle 16"/>
          <p:cNvSpPr/>
          <p:nvPr/>
        </p:nvSpPr>
        <p:spPr>
          <a:xfrm>
            <a:off x="6949440" y="2331720"/>
            <a:ext cx="914400" cy="256032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8" name="TextBox 17"/>
          <p:cNvSpPr txBox="1"/>
          <p:nvPr/>
        </p:nvSpPr>
        <p:spPr>
          <a:xfrm>
            <a:off x="6949440" y="2350008"/>
            <a:ext cx="9144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Reduction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617720" y="2651760"/>
            <a:ext cx="3200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4200" b="1" i="0">
                <a:solidFill>
                  <a:srgbClr val="FFFFFF"/>
                </a:solidFill>
                <a:latin typeface="Calibri"/>
              </a:rPr>
              <a:t>20-30%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17720" y="324612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Coordination Cost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17720" y="3520440"/>
            <a:ext cx="3200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Fewer alignment meetings and manual status checks.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57200" y="4206240"/>
            <a:ext cx="3657600" cy="18288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Rectangle 22"/>
          <p:cNvSpPr/>
          <p:nvPr/>
        </p:nvSpPr>
        <p:spPr>
          <a:xfrm>
            <a:off x="3017520" y="4343400"/>
            <a:ext cx="914400" cy="256032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3017520" y="4361688"/>
            <a:ext cx="9144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Faster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85800" y="4663440"/>
            <a:ext cx="3200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4200" b="1" i="0">
                <a:solidFill>
                  <a:srgbClr val="FFFFFF"/>
                </a:solidFill>
                <a:latin typeface="Calibri"/>
              </a:rPr>
              <a:t>15-25%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85800" y="525780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Cycle Time Predictability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85800" y="5532120"/>
            <a:ext cx="3200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Reduced wait states via dependency transparency.</a:t>
            </a:r>
          </a:p>
        </p:txBody>
      </p:sp>
      <p:sp>
        <p:nvSpPr>
          <p:cNvPr id="28" name="Rectangle 27"/>
          <p:cNvSpPr/>
          <p:nvPr/>
        </p:nvSpPr>
        <p:spPr>
          <a:xfrm>
            <a:off x="4389120" y="4206240"/>
            <a:ext cx="3657600" cy="18288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Rectangle 28"/>
          <p:cNvSpPr/>
          <p:nvPr/>
        </p:nvSpPr>
        <p:spPr>
          <a:xfrm>
            <a:off x="6949440" y="4343400"/>
            <a:ext cx="914400" cy="256032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0" name="TextBox 29"/>
          <p:cNvSpPr txBox="1"/>
          <p:nvPr/>
        </p:nvSpPr>
        <p:spPr>
          <a:xfrm>
            <a:off x="6949440" y="4361688"/>
            <a:ext cx="914400" cy="2286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Faster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617720" y="4663440"/>
            <a:ext cx="3200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4200" b="1" i="0">
                <a:solidFill>
                  <a:srgbClr val="FFFFFF"/>
                </a:solidFill>
                <a:latin typeface="Calibri"/>
              </a:rPr>
              <a:t>40-70%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617720" y="5257800"/>
            <a:ext cx="32004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FFFFFF"/>
                </a:solidFill>
                <a:latin typeface="Calibri"/>
              </a:rPr>
              <a:t>Onboarding Speed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17720" y="5532120"/>
            <a:ext cx="3200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0" i="0">
                <a:solidFill>
                  <a:srgbClr val="CCCCCC"/>
                </a:solidFill>
                <a:latin typeface="Calibri"/>
              </a:rPr>
              <a:t>Instant context retrieval vs. relying on oral history.</a:t>
            </a:r>
          </a:p>
        </p:txBody>
      </p:sp>
      <p:sp>
        <p:nvSpPr>
          <p:cNvPr id="34" name="Rectangle 33"/>
          <p:cNvSpPr/>
          <p:nvPr/>
        </p:nvSpPr>
        <p:spPr>
          <a:xfrm>
            <a:off x="8229600" y="2194560"/>
            <a:ext cx="3657600" cy="3840480"/>
          </a:xfrm>
          <a:prstGeom prst="rect">
            <a:avLst/>
          </a:prstGeom>
          <a:solidFill>
            <a:srgbClr val="142D4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5" name="TextBox 34"/>
          <p:cNvSpPr txBox="1"/>
          <p:nvPr/>
        </p:nvSpPr>
        <p:spPr>
          <a:xfrm>
            <a:off x="8503920" y="2377440"/>
            <a:ext cx="3200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FFFFFF"/>
                </a:solidFill>
                <a:latin typeface="Calibri"/>
              </a:rPr>
              <a:t>Qualitative Shift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503920" y="3017520"/>
            <a:ext cx="3200400" cy="1828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LEADERSHIP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503920" y="3246120"/>
            <a:ext cx="1371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FFFFFF"/>
                </a:solidFill>
                <a:latin typeface="Calibri"/>
              </a:rPr>
              <a:t>Reporting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875520" y="3246120"/>
            <a:ext cx="457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999999"/>
                </a:solidFill>
                <a:latin typeface="Calibri"/>
              </a:rPr>
              <a:t>→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0332720" y="3200400"/>
            <a:ext cx="1371600" cy="320040"/>
          </a:xfrm>
          <a:prstGeom prst="rect">
            <a:avLst/>
          </a:prstGeom>
          <a:solidFill>
            <a:srgbClr val="3333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0" name="TextBox 39"/>
          <p:cNvSpPr txBox="1"/>
          <p:nvPr/>
        </p:nvSpPr>
        <p:spPr>
          <a:xfrm>
            <a:off x="10332720" y="3218688"/>
            <a:ext cx="1371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Informing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503920" y="4023360"/>
            <a:ext cx="3200400" cy="1828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ENGINEERING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503920" y="4251960"/>
            <a:ext cx="1371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FFFFFF"/>
                </a:solidFill>
                <a:latin typeface="Calibri"/>
              </a:rPr>
              <a:t>Reconstructing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875520" y="4251960"/>
            <a:ext cx="457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999999"/>
                </a:solidFill>
                <a:latin typeface="Calibri"/>
              </a:rPr>
              <a:t>→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0332720" y="4206240"/>
            <a:ext cx="1371600" cy="320040"/>
          </a:xfrm>
          <a:prstGeom prst="rect">
            <a:avLst/>
          </a:prstGeom>
          <a:solidFill>
            <a:srgbClr val="3333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5" name="TextBox 44"/>
          <p:cNvSpPr txBox="1"/>
          <p:nvPr/>
        </p:nvSpPr>
        <p:spPr>
          <a:xfrm>
            <a:off x="10332720" y="4224528"/>
            <a:ext cx="1371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Constructing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503920" y="5029200"/>
            <a:ext cx="3200400" cy="1828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000" b="1" i="0">
                <a:solidFill>
                  <a:srgbClr val="7B8AC4"/>
                </a:solidFill>
                <a:latin typeface="Calibri"/>
              </a:rPr>
              <a:t>ORGANIZATION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503920" y="5257800"/>
            <a:ext cx="13716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FFFFFF"/>
                </a:solidFill>
                <a:latin typeface="Calibri"/>
              </a:rPr>
              <a:t>Hero Culture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9875520" y="5257800"/>
            <a:ext cx="457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999999"/>
                </a:solidFill>
                <a:latin typeface="Calibri"/>
              </a:rPr>
              <a:t>→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0332720" y="5212080"/>
            <a:ext cx="1371600" cy="320040"/>
          </a:xfrm>
          <a:prstGeom prst="rect">
            <a:avLst/>
          </a:prstGeom>
          <a:solidFill>
            <a:srgbClr val="33334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0" name="TextBox 49"/>
          <p:cNvSpPr txBox="1"/>
          <p:nvPr/>
        </p:nvSpPr>
        <p:spPr>
          <a:xfrm>
            <a:off x="10332720" y="5230368"/>
            <a:ext cx="137160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100" b="1" i="0">
                <a:solidFill>
                  <a:srgbClr val="FFFFFF"/>
                </a:solidFill>
                <a:latin typeface="Calibri"/>
              </a:rPr>
              <a:t>Memory</a:t>
            </a:r>
          </a:p>
        </p:txBody>
      </p:sp>
      <p:sp>
        <p:nvSpPr>
          <p:cNvPr id="51" name="Rectangle 50"/>
          <p:cNvSpPr/>
          <p:nvPr/>
        </p:nvSpPr>
        <p:spPr>
          <a:xfrm>
            <a:off x="457200" y="6217920"/>
            <a:ext cx="11247120" cy="45720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2" name="TextBox 51"/>
          <p:cNvSpPr txBox="1"/>
          <p:nvPr/>
        </p:nvSpPr>
        <p:spPr>
          <a:xfrm>
            <a:off x="731520" y="6236208"/>
            <a:ext cx="1078992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1">
                <a:solidFill>
                  <a:srgbClr val="FFFFFF"/>
                </a:solidFill>
                <a:latin typeface="Calibri"/>
              </a:rPr>
              <a:t>"Coherence makes complexity compound in your favour."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731520" y="914400"/>
            <a:ext cx="54864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1A1A1A"/>
                </a:solidFill>
                <a:latin typeface="Calibri"/>
              </a:rPr>
              <a:t>The Path Forward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1463040"/>
            <a:ext cx="73152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666666"/>
                </a:solidFill>
                <a:latin typeface="Calibri"/>
              </a:rPr>
              <a:t>A 35-minute journey through the future of software delivery</a:t>
            </a:r>
          </a:p>
        </p:txBody>
      </p:sp>
      <p:sp>
        <p:nvSpPr>
          <p:cNvPr id="8" name="Rectangle 7"/>
          <p:cNvSpPr/>
          <p:nvPr/>
        </p:nvSpPr>
        <p:spPr>
          <a:xfrm>
            <a:off x="731520" y="2103120"/>
            <a:ext cx="10515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1005840" y="2194560"/>
            <a:ext cx="54864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E8872A"/>
                </a:solidFill>
                <a:latin typeface="Calibri"/>
              </a:rPr>
              <a:t>01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45920" y="219456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The Reality of Scale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645920" y="2487168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Why coordination costs more than code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44000" y="2286000"/>
            <a:ext cx="18288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r"/>
            <a:r>
              <a:rPr sz="1100" b="0" i="0">
                <a:solidFill>
                  <a:srgbClr val="E8872A"/>
                </a:solidFill>
                <a:latin typeface="Calibri"/>
              </a:rPr>
              <a:t>0:00 – 14:00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31520" y="2971800"/>
            <a:ext cx="10515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1005840" y="3063240"/>
            <a:ext cx="54864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E8872A"/>
                </a:solidFill>
                <a:latin typeface="Calibri"/>
              </a:rPr>
              <a:t>02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45920" y="306324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The Pivot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645920" y="3355848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From execution problem to memory problem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144000" y="3154680"/>
            <a:ext cx="18288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r"/>
            <a:r>
              <a:rPr sz="1100" b="0" i="0">
                <a:solidFill>
                  <a:srgbClr val="E8872A"/>
                </a:solidFill>
                <a:latin typeface="Calibri"/>
              </a:rPr>
              <a:t>14:00 – 17:30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31520" y="3840479"/>
            <a:ext cx="10515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1005840" y="3931919"/>
            <a:ext cx="54864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E8872A"/>
                </a:solidFill>
                <a:latin typeface="Calibri"/>
              </a:rPr>
              <a:t>03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645920" y="3931919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Watch It Work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645920" y="4224527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Smart SDLC in action — live scenario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144000" y="4023359"/>
            <a:ext cx="18288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r"/>
            <a:r>
              <a:rPr sz="1100" b="0" i="0">
                <a:solidFill>
                  <a:srgbClr val="E8872A"/>
                </a:solidFill>
                <a:latin typeface="Calibri"/>
              </a:rPr>
              <a:t>17:30 – 24:00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31520" y="4709159"/>
            <a:ext cx="10515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4" name="TextBox 23"/>
          <p:cNvSpPr txBox="1"/>
          <p:nvPr/>
        </p:nvSpPr>
        <p:spPr>
          <a:xfrm>
            <a:off x="1005840" y="4800599"/>
            <a:ext cx="54864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E8872A"/>
                </a:solidFill>
                <a:latin typeface="Calibri"/>
              </a:rPr>
              <a:t>04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45920" y="4800599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Every Role, Transformed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645920" y="5093207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Product, Leadership, Architecture, Dev, Ops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144000" y="4892039"/>
            <a:ext cx="18288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r"/>
            <a:r>
              <a:rPr sz="1100" b="0" i="0">
                <a:solidFill>
                  <a:srgbClr val="E8872A"/>
                </a:solidFill>
                <a:latin typeface="Calibri"/>
              </a:rPr>
              <a:t>24:00 – 29:00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31520" y="5577840"/>
            <a:ext cx="10515600" cy="7315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9" name="TextBox 28"/>
          <p:cNvSpPr txBox="1"/>
          <p:nvPr/>
        </p:nvSpPr>
        <p:spPr>
          <a:xfrm>
            <a:off x="1005840" y="5669280"/>
            <a:ext cx="54864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E8872A"/>
                </a:solidFill>
                <a:latin typeface="Calibri"/>
              </a:rPr>
              <a:t>05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645920" y="566928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FFFFFF"/>
                </a:solidFill>
                <a:latin typeface="Calibri"/>
              </a:rPr>
              <a:t>Engine, Roadmap, Payoff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645920" y="5961888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Architecture, evolution, and ROI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9144000" y="5760720"/>
            <a:ext cx="18288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r"/>
            <a:r>
              <a:rPr sz="1100" b="0" i="0">
                <a:solidFill>
                  <a:srgbClr val="E8872A"/>
                </a:solidFill>
                <a:latin typeface="Calibri"/>
              </a:rPr>
              <a:t>29:00 – 35:00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457200" y="822960"/>
            <a:ext cx="5486400" cy="6400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1A1A1A"/>
                </a:solidFill>
                <a:latin typeface="Georgia"/>
              </a:rPr>
              <a:t>"The Park Is Open."</a:t>
            </a:r>
          </a:p>
        </p:txBody>
      </p:sp>
      <p:sp>
        <p:nvSpPr>
          <p:cNvPr id="7" name="Rectangle 6"/>
          <p:cNvSpPr/>
          <p:nvPr/>
        </p:nvSpPr>
        <p:spPr>
          <a:xfrm>
            <a:off x="457200" y="1645920"/>
            <a:ext cx="5029200" cy="41148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1520" y="1783080"/>
            <a:ext cx="45720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FFFFFF"/>
                </a:solidFill>
                <a:latin typeface="Calibri"/>
              </a:rPr>
              <a:t>What's Your SDLC Age?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2194560"/>
            <a:ext cx="45720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300" b="0" i="0">
                <a:solidFill>
                  <a:srgbClr val="CCCCCC"/>
                </a:solidFill>
                <a:latin typeface="Calibri"/>
              </a:rPr>
              <a:t>2-minute self-assessment</a:t>
            </a:r>
          </a:p>
        </p:txBody>
      </p:sp>
      <p:sp>
        <p:nvSpPr>
          <p:cNvPr id="10" name="Rectangle 9"/>
          <p:cNvSpPr/>
          <p:nvPr/>
        </p:nvSpPr>
        <p:spPr>
          <a:xfrm>
            <a:off x="731520" y="2651760"/>
            <a:ext cx="1005840" cy="320040"/>
          </a:xfrm>
          <a:prstGeom prst="rect">
            <a:avLst/>
          </a:prstGeom>
          <a:solidFill>
            <a:srgbClr val="B71C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31520" y="2670048"/>
            <a:ext cx="100584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Jurassic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920240" y="2651760"/>
            <a:ext cx="1005840" cy="320040"/>
          </a:xfrm>
          <a:prstGeom prst="rect">
            <a:avLst/>
          </a:prstGeom>
          <a:solidFill>
            <a:srgbClr val="E651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920240" y="2670048"/>
            <a:ext cx="100584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Industrial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108960" y="2651760"/>
            <a:ext cx="1005840" cy="320040"/>
          </a:xfrm>
          <a:prstGeom prst="rect">
            <a:avLst/>
          </a:prstGeom>
          <a:solidFill>
            <a:srgbClr val="2E7D3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3108960" y="2670048"/>
            <a:ext cx="100584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Modern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297680" y="2651760"/>
            <a:ext cx="1005840" cy="320040"/>
          </a:xfrm>
          <a:prstGeom prst="rect">
            <a:avLst/>
          </a:prstGeom>
          <a:solidFill>
            <a:srgbClr val="1565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4297680" y="2670048"/>
            <a:ext cx="1005840" cy="292608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900" b="1" i="0">
                <a:solidFill>
                  <a:srgbClr val="FFFFFF"/>
                </a:solidFill>
                <a:latin typeface="Calibri"/>
              </a:rPr>
              <a:t>Autonomous-Ready</a:t>
            </a:r>
          </a:p>
        </p:txBody>
      </p:sp>
      <p:sp>
        <p:nvSpPr>
          <p:cNvPr id="18" name="Rectangle 17"/>
          <p:cNvSpPr/>
          <p:nvPr/>
        </p:nvSpPr>
        <p:spPr>
          <a:xfrm>
            <a:off x="1371600" y="3200400"/>
            <a:ext cx="2743200" cy="2103120"/>
          </a:xfrm>
          <a:prstGeom prst="rect">
            <a:avLst/>
          </a:prstGeom>
          <a:solidFill>
            <a:srgbClr val="E8E8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19" name="QR Code"/>
          <p:cNvPicPr>
            <a:picLocks noChangeAspect="1"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>
            <a:off x="1828800" y="3291840"/>
            <a:ext cx="1828800" cy="18288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371600" y="5029200"/>
            <a:ext cx="2743200" cy="27432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000" b="0" i="1">
                <a:solidFill>
                  <a:srgbClr val="CCCCCC"/>
                </a:solidFill>
                <a:latin typeface="Calibri"/>
              </a:rPr>
              <a:t>Scan to take the assessment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43600" y="1737360"/>
            <a:ext cx="54864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1A1A1A"/>
                </a:solidFill>
                <a:latin typeface="Calibri"/>
              </a:rPr>
              <a:t>You'll also get: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17920" y="228600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1A1A1A"/>
                </a:solidFill>
                <a:latin typeface="Calibri"/>
              </a:rPr>
              <a:t xml:space="preserve">  ✓  Architecture one-pager (PDF)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17920" y="2651760"/>
            <a:ext cx="45720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1A1A1A"/>
                </a:solidFill>
                <a:latin typeface="Calibri"/>
              </a:rPr>
              <a:t xml:space="preserve">  ✓  Link to request a pilot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943600" y="3291840"/>
            <a:ext cx="5486400" cy="164592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5" name="TextBox 24"/>
          <p:cNvSpPr txBox="1"/>
          <p:nvPr/>
        </p:nvSpPr>
        <p:spPr>
          <a:xfrm>
            <a:off x="6217920" y="3429000"/>
            <a:ext cx="502920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600" b="1" i="0">
                <a:solidFill>
                  <a:srgbClr val="E8872A"/>
                </a:solidFill>
                <a:latin typeface="Calibri"/>
              </a:rPr>
              <a:t>Visit us at the booth — right after this session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217920" y="3840480"/>
            <a:ext cx="5029200" cy="5486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FFFFFF"/>
                </a:solidFill>
                <a:latin typeface="Calibri"/>
              </a:rPr>
              <a:t>Bring one use case. Ten minutes.
See the difference.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57200" y="6035040"/>
            <a:ext cx="11247120" cy="54864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8" name="TextBox 27"/>
          <p:cNvSpPr txBox="1"/>
          <p:nvPr/>
        </p:nvSpPr>
        <p:spPr>
          <a:xfrm>
            <a:off x="731520" y="6053328"/>
            <a:ext cx="10789920" cy="5029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1" i="1">
                <a:solidFill>
                  <a:srgbClr val="FFFFFF"/>
                </a:solidFill>
                <a:latin typeface="Calibri"/>
              </a:rPr>
              <a:t>"Let's stop paying the Scale Tax. Let's start architecting coherence."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D1B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4876495" y="5760720"/>
            <a:ext cx="73152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5790895" y="5943600"/>
            <a:ext cx="64008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Rectangle 4"/>
          <p:cNvSpPr/>
          <p:nvPr/>
        </p:nvSpPr>
        <p:spPr>
          <a:xfrm>
            <a:off x="6705295" y="6126480"/>
            <a:ext cx="54864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7619695" y="6309360"/>
            <a:ext cx="45720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Rectangle 6"/>
          <p:cNvSpPr/>
          <p:nvPr/>
        </p:nvSpPr>
        <p:spPr>
          <a:xfrm>
            <a:off x="8534095" y="6492240"/>
            <a:ext cx="3657600" cy="45720"/>
          </a:xfrm>
          <a:prstGeom prst="rect">
            <a:avLst/>
          </a:prstGeom>
          <a:solidFill>
            <a:srgbClr val="3A7B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31520" y="2560320"/>
            <a:ext cx="7315200" cy="10972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5600" b="1" i="0">
                <a:solidFill>
                  <a:srgbClr val="FFFFFF"/>
                </a:solidFill>
                <a:latin typeface="Arial Black"/>
              </a:rPr>
              <a:t>QUESTIONS?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Background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0B0E17"/>
          </a:solidFill>
          <a:ln>
            <a:noFill/>
          </a:ln>
        </p:spPr>
        <p:txBody>
          <a:bodyPr rtlCol="0" anchor="ctr"/>
          <a:lstStyle/>
          <a:p>
            <a:pPr algn="ctr"/>
          </a:p>
        </p:txBody>
      </p:sp>
      <p:sp>
        <p:nvSpPr>
          <p:cNvPr id="3" name="Header Bar"/>
          <p:cNvSpPr/>
          <p:nvPr/>
        </p:nvSpPr>
        <p:spPr>
          <a:xfrm>
            <a:off x="0" y="0"/>
            <a:ext cx="12191695" cy="6500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txBody>
          <a:bodyPr rtlCol="0" anchor="ctr"/>
          <a:lstStyle/>
          <a:p>
            <a:pPr algn="ctr"/>
          </a:p>
        </p:txBody>
      </p:sp>
      <p:sp>
        <p:nvSpPr>
          <p:cNvPr id="4" name="Accent Line"/>
          <p:cNvSpPr/>
          <p:nvPr/>
        </p:nvSpPr>
        <p:spPr>
          <a:xfrm>
            <a:off x="0" y="650000"/>
            <a:ext cx="12191695" cy="5080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txBody>
          <a:bodyPr rtlCol="0" anchor="ctr"/>
          <a:lstStyle/>
          <a:p>
            <a:pPr algn="ctr"/>
          </a:p>
        </p:txBody>
      </p:sp>
      <p:sp>
        <p:nvSpPr>
          <p:cNvPr id="5" name="Title"/>
          <p:cNvSpPr txBox="1"/>
          <p:nvPr/>
        </p:nvSpPr>
        <p:spPr>
          <a:xfrm>
            <a:off x="274320" y="80000"/>
            <a:ext cx="8500000" cy="4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3600" b="1" i="0">
                <a:solidFill>
                  <a:srgbClr val="FFFFFF"/>
                </a:solidFill>
                <a:latin typeface="Calibri"/>
              </a:rPr>
              <a:t>AI Engineering in Banking — Quiz</a:t>
            </a:r>
          </a:p>
        </p:txBody>
      </p:sp>
      <p:sp>
        <p:nvSpPr>
          <p:cNvPr id="6" name="Subtitle"/>
          <p:cNvSpPr txBox="1"/>
          <p:nvPr/>
        </p:nvSpPr>
        <p:spPr>
          <a:xfrm>
            <a:off x="274320" y="500000"/>
            <a:ext cx="8500000" cy="12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0">
                <a:solidFill>
                  <a:srgbClr val="EB9B34"/>
                </a:solidFill>
                <a:latin typeface="Calibri"/>
              </a:rPr>
              <a:t>DevUp 2026 · SmartSDLC</a:t>
            </a:r>
          </a:p>
        </p:txBody>
      </p:sp>
      <p:sp>
        <p:nvSpPr>
          <p:cNvPr id="7" name="Q1 Num"/>
          <p:cNvSpPr txBox="1"/>
          <p:nvPr/>
        </p:nvSpPr>
        <p:spPr>
          <a:xfrm>
            <a:off x="400000" y="95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Q1:</a:t>
            </a:r>
          </a:p>
        </p:txBody>
      </p:sp>
      <p:sp>
        <p:nvSpPr>
          <p:cNvPr id="8" name="Q1 Question"/>
          <p:cNvSpPr txBox="1"/>
          <p:nvPr/>
        </p:nvSpPr>
        <p:spPr>
          <a:xfrm>
            <a:off x="900000" y="950000"/>
            <a:ext cx="50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Same prompt, same code, two GPT-4 answers</a:t>
            </a:r>
          </a:p>
        </p:txBody>
      </p:sp>
      <p:sp>
        <p:nvSpPr>
          <p:cNvPr id="9" name="Q1 Answer"/>
          <p:cNvSpPr txBox="1"/>
          <p:nvPr/>
        </p:nvSpPr>
        <p:spPr>
          <a:xfrm>
            <a:off x="400000" y="123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Non-determinism — model risk</a:t>
            </a:r>
          </a:p>
        </p:txBody>
      </p:sp>
      <p:sp>
        <p:nvSpPr>
          <p:cNvPr id="10" name="Q2 Num"/>
          <p:cNvSpPr txBox="1"/>
          <p:nvPr/>
        </p:nvSpPr>
        <p:spPr>
          <a:xfrm>
            <a:off x="400000" y="165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Q2:</a:t>
            </a:r>
          </a:p>
        </p:txBody>
      </p:sp>
      <p:sp>
        <p:nvSpPr>
          <p:cNvPr id="11" name="Q2 Question"/>
          <p:cNvSpPr txBox="1"/>
          <p:nvPr/>
        </p:nvSpPr>
        <p:spPr>
          <a:xfrm>
            <a:off x="900000" y="1650000"/>
            <a:ext cx="50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Attacker hides text in docs. What attack?</a:t>
            </a:r>
          </a:p>
        </p:txBody>
      </p:sp>
      <p:sp>
        <p:nvSpPr>
          <p:cNvPr id="12" name="Q2 Answer"/>
          <p:cNvSpPr txBox="1"/>
          <p:nvPr/>
        </p:nvSpPr>
        <p:spPr>
          <a:xfrm>
            <a:off x="400000" y="193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Prompt injection via docs</a:t>
            </a:r>
          </a:p>
        </p:txBody>
      </p:sp>
      <p:sp>
        <p:nvSpPr>
          <p:cNvPr id="13" name="Q3 Num"/>
          <p:cNvSpPr txBox="1"/>
          <p:nvPr/>
        </p:nvSpPr>
        <p:spPr>
          <a:xfrm>
            <a:off x="400000" y="235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Q3:</a:t>
            </a:r>
          </a:p>
        </p:txBody>
      </p:sp>
      <p:sp>
        <p:nvSpPr>
          <p:cNvPr id="14" name="Q3 Question"/>
          <p:cNvSpPr txBox="1"/>
          <p:nvPr/>
        </p:nvSpPr>
        <p:spPr>
          <a:xfrm>
            <a:off x="900000" y="2350000"/>
            <a:ext cx="5000000" cy="28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Fix passes tests. Production incident 3mo later?</a:t>
            </a:r>
          </a:p>
        </p:txBody>
      </p:sp>
      <p:sp>
        <p:nvSpPr>
          <p:cNvPr id="15" name="Q3 Answer"/>
          <p:cNvSpPr txBox="1"/>
          <p:nvPr/>
        </p:nvSpPr>
        <p:spPr>
          <a:xfrm>
            <a:off x="400000" y="268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Violated undocumented contract</a:t>
            </a:r>
          </a:p>
        </p:txBody>
      </p:sp>
      <p:sp>
        <p:nvSpPr>
          <p:cNvPr id="16" name="Q4 Num"/>
          <p:cNvSpPr txBox="1"/>
          <p:nvPr/>
        </p:nvSpPr>
        <p:spPr>
          <a:xfrm>
            <a:off x="400000" y="310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Q4:</a:t>
            </a:r>
          </a:p>
        </p:txBody>
      </p:sp>
      <p:sp>
        <p:nvSpPr>
          <p:cNvPr id="17" name="Q4 Question"/>
          <p:cNvSpPr txBox="1"/>
          <p:nvPr/>
        </p:nvSpPr>
        <p:spPr>
          <a:xfrm>
            <a:off x="900000" y="3100000"/>
            <a:ext cx="50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Fraud ML: recall drops 18%, no code change?</a:t>
            </a:r>
          </a:p>
        </p:txBody>
      </p:sp>
      <p:sp>
        <p:nvSpPr>
          <p:cNvPr id="18" name="Q4 Answer"/>
          <p:cNvSpPr txBox="1"/>
          <p:nvPr/>
        </p:nvSpPr>
        <p:spPr>
          <a:xfrm>
            <a:off x="400000" y="338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Model drift</a:t>
            </a:r>
          </a:p>
        </p:txBody>
      </p:sp>
      <p:sp>
        <p:nvSpPr>
          <p:cNvPr id="19" name="Q5 Num"/>
          <p:cNvSpPr txBox="1"/>
          <p:nvPr/>
        </p:nvSpPr>
        <p:spPr>
          <a:xfrm>
            <a:off x="6500000" y="95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Q5:</a:t>
            </a:r>
          </a:p>
        </p:txBody>
      </p:sp>
      <p:sp>
        <p:nvSpPr>
          <p:cNvPr id="20" name="Q5 Question"/>
          <p:cNvSpPr txBox="1"/>
          <p:nvPr/>
        </p:nvSpPr>
        <p:spPr>
          <a:xfrm>
            <a:off x="7000000" y="950000"/>
            <a:ext cx="5000000" cy="28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AI agent via bank APIs: who owns the change?</a:t>
            </a:r>
          </a:p>
        </p:txBody>
      </p:sp>
      <p:sp>
        <p:nvSpPr>
          <p:cNvPr id="21" name="Q5 Answer"/>
          <p:cNvSpPr txBox="1"/>
          <p:nvPr/>
        </p:nvSpPr>
        <p:spPr>
          <a:xfrm>
            <a:off x="6500000" y="128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Nobody — no ownership</a:t>
            </a:r>
          </a:p>
        </p:txBody>
      </p:sp>
      <p:sp>
        <p:nvSpPr>
          <p:cNvPr id="22" name="Q6 Num"/>
          <p:cNvSpPr txBox="1"/>
          <p:nvPr/>
        </p:nvSpPr>
        <p:spPr>
          <a:xfrm>
            <a:off x="6500000" y="170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Q6:</a:t>
            </a:r>
          </a:p>
        </p:txBody>
      </p:sp>
      <p:sp>
        <p:nvSpPr>
          <p:cNvPr id="23" name="Q6 Question"/>
          <p:cNvSpPr txBox="1"/>
          <p:nvPr/>
        </p:nvSpPr>
        <p:spPr>
          <a:xfrm>
            <a:off x="7000000" y="1700000"/>
            <a:ext cx="50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#1 barrier to AI adoption at scale?</a:t>
            </a:r>
          </a:p>
        </p:txBody>
      </p:sp>
      <p:sp>
        <p:nvSpPr>
          <p:cNvPr id="24" name="Q6 Answer"/>
          <p:cNvSpPr txBox="1"/>
          <p:nvPr/>
        </p:nvSpPr>
        <p:spPr>
          <a:xfrm>
            <a:off x="6500000" y="198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Lacks system context</a:t>
            </a:r>
          </a:p>
        </p:txBody>
      </p:sp>
      <p:sp>
        <p:nvSpPr>
          <p:cNvPr id="25" name="Q7 Num"/>
          <p:cNvSpPr txBox="1"/>
          <p:nvPr/>
        </p:nvSpPr>
        <p:spPr>
          <a:xfrm>
            <a:off x="6500000" y="240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Q7:</a:t>
            </a:r>
          </a:p>
        </p:txBody>
      </p:sp>
      <p:sp>
        <p:nvSpPr>
          <p:cNvPr id="26" name="Q7 Question"/>
          <p:cNvSpPr txBox="1"/>
          <p:nvPr/>
        </p:nvSpPr>
        <p:spPr>
          <a:xfrm>
            <a:off x="7000000" y="2400000"/>
            <a:ext cx="5000000" cy="28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LLM generates docs for COBOL. Core risk?</a:t>
            </a:r>
          </a:p>
        </p:txBody>
      </p:sp>
      <p:sp>
        <p:nvSpPr>
          <p:cNvPr id="27" name="Q7 Answer"/>
          <p:cNvSpPr txBox="1"/>
          <p:nvPr/>
        </p:nvSpPr>
        <p:spPr>
          <a:xfrm>
            <a:off x="6500000" y="273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Hallucinate rules</a:t>
            </a:r>
          </a:p>
        </p:txBody>
      </p:sp>
      <p:sp>
        <p:nvSpPr>
          <p:cNvPr id="28" name="Q8 Num"/>
          <p:cNvSpPr txBox="1"/>
          <p:nvPr/>
        </p:nvSpPr>
        <p:spPr>
          <a:xfrm>
            <a:off x="6500000" y="3150000"/>
            <a:ext cx="500000" cy="10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B9B34"/>
                </a:solidFill>
                <a:latin typeface="Calibri"/>
              </a:rPr>
              <a:t>Q8:</a:t>
            </a:r>
          </a:p>
        </p:txBody>
      </p:sp>
      <p:sp>
        <p:nvSpPr>
          <p:cNvPr id="29" name="Q8 Question"/>
          <p:cNvSpPr txBox="1"/>
          <p:nvPr/>
        </p:nvSpPr>
        <p:spPr>
          <a:xfrm>
            <a:off x="7000000" y="3150000"/>
            <a:ext cx="50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900" b="0" i="0">
                <a:solidFill>
                  <a:srgbClr val="CCCCCC"/>
                </a:solidFill>
                <a:latin typeface="Calibri"/>
              </a:rPr>
              <a:t>AI writes code and tests, all pass?</a:t>
            </a:r>
          </a:p>
        </p:txBody>
      </p:sp>
      <p:sp>
        <p:nvSpPr>
          <p:cNvPr id="30" name="Q8 Answer"/>
          <p:cNvSpPr txBox="1"/>
          <p:nvPr/>
        </p:nvSpPr>
        <p:spPr>
          <a:xfrm>
            <a:off x="6500000" y="3430000"/>
            <a:ext cx="5400000" cy="350000"/>
          </a:xfrm>
          <a:prstGeom prst="rect">
            <a:avLst/>
          </a:prstGeom>
          <a:solidFill>
            <a:srgbClr val="10B981"/>
          </a:solidFill>
          <a:ln>
            <a:noFill/>
          </a:ln>
        </p:spPr>
        <p:txBody>
          <a:bodyPr wrap="square" margin="200000"/>
          <a:lstStyle/>
          <a:p>
            <a:pPr algn="l"/>
            <a:r>
              <a:rPr sz="1100" b="1" i="0">
                <a:solidFill>
                  <a:srgbClr val="FFFFFF"/>
                </a:solidFill>
                <a:latin typeface="Calibri"/>
              </a:rPr>
              <a:t>Business intent &amp; regs</a:t>
            </a:r>
          </a:p>
        </p:txBody>
      </p:sp>
      <p:sp>
        <p:nvSpPr>
          <p:cNvPr id="31" name="Footer Background"/>
          <p:cNvSpPr/>
          <p:nvPr/>
        </p:nvSpPr>
        <p:spPr>
          <a:xfrm>
            <a:off x="200000" y="5650000"/>
            <a:ext cx="11791695" cy="110000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txBody>
          <a:bodyPr rtlCol="0" anchor="ctr"/>
          <a:lstStyle/>
          <a:p>
            <a:pPr algn="ctr"/>
          </a:p>
        </p:txBody>
      </p:sp>
      <p:sp>
        <p:nvSpPr>
          <p:cNvPr id="32" name="Footer Text"/>
          <p:cNvSpPr txBox="1"/>
          <p:nvPr/>
        </p:nvSpPr>
        <p:spPr>
          <a:xfrm>
            <a:off x="400000" y="5750000"/>
            <a:ext cx="11400000" cy="9000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1300" b="0" i="0">
                <a:solidFill>
                  <a:srgbClr val="FFFFFF"/>
                </a:solidFill>
                <a:latin typeface="Calibri"/>
              </a:rPr>
              <a:t>Scan QR → Take the quiz → Get your AI Banking Scorecard</a:t>
            </a:r>
          </a:p>
        </p:txBody>
      </p:sp>
      <p:sp>
        <p:nvSpPr>
          <p:cNvPr id="33" name="DEV UP Badge"/>
          <p:cNvSpPr txBox="1"/>
          <p:nvPr/>
        </p:nvSpPr>
        <p:spPr>
          <a:xfrm>
            <a:off x="300000" y="200000"/>
            <a:ext cx="1400000" cy="2500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8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E8E4D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Picture 5" descr="Slide6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640080"/>
            <a:ext cx="5760720" cy="5943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217920" y="914400"/>
            <a:ext cx="5486400" cy="45720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0" i="0">
                <a:solidFill>
                  <a:srgbClr val="7B8AC4"/>
                </a:solidFill>
                <a:latin typeface="Calibri"/>
              </a:rPr>
              <a:t>The Scale Reality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17920" y="1280160"/>
            <a:ext cx="5486400" cy="7315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4000" b="1" i="0">
                <a:solidFill>
                  <a:srgbClr val="1A1A1A"/>
                </a:solidFill>
                <a:latin typeface="Calibri"/>
              </a:rPr>
              <a:t>Smart SDLC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17920" y="2103120"/>
            <a:ext cx="5029200" cy="10972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500" b="0" i="0">
                <a:solidFill>
                  <a:srgbClr val="444444"/>
                </a:solidFill>
                <a:latin typeface="Calibri"/>
              </a:rPr>
              <a:t>The friction that emerges when complexity outpaces human coordination — we call it the Scale Tax.</a:t>
            </a:r>
          </a:p>
        </p:txBody>
      </p:sp>
      <p:sp>
        <p:nvSpPr>
          <p:cNvPr id="10" name="Rectangle 9"/>
          <p:cNvSpPr/>
          <p:nvPr/>
        </p:nvSpPr>
        <p:spPr>
          <a:xfrm>
            <a:off x="6217920" y="3291840"/>
            <a:ext cx="5303520" cy="7772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6492240" y="3383280"/>
            <a:ext cx="475488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8872A"/>
                </a:solidFill>
                <a:latin typeface="Calibri"/>
              </a:rPr>
              <a:t>The Paradox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92240" y="3657600"/>
            <a:ext cx="475488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More people, more process → more friction, not less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217920" y="4206240"/>
            <a:ext cx="5303520" cy="7772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4" name="TextBox 13"/>
          <p:cNvSpPr txBox="1"/>
          <p:nvPr/>
        </p:nvSpPr>
        <p:spPr>
          <a:xfrm>
            <a:off x="6492240" y="4297680"/>
            <a:ext cx="475488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8872A"/>
                </a:solidFill>
                <a:latin typeface="Calibri"/>
              </a:rPr>
              <a:t>The Context Gap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92240" y="4572000"/>
            <a:ext cx="475488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Information exists but nobody can find it in time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217920" y="5120640"/>
            <a:ext cx="5303520" cy="777240"/>
          </a:xfrm>
          <a:prstGeom prst="rect">
            <a:avLst/>
          </a:prstGeom>
          <a:solidFill>
            <a:srgbClr val="1B3A5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7" name="TextBox 16"/>
          <p:cNvSpPr txBox="1"/>
          <p:nvPr/>
        </p:nvSpPr>
        <p:spPr>
          <a:xfrm>
            <a:off x="6492240" y="5212080"/>
            <a:ext cx="4754880" cy="27432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400" b="1" i="0">
                <a:solidFill>
                  <a:srgbClr val="E8872A"/>
                </a:solidFill>
                <a:latin typeface="Calibri"/>
              </a:rPr>
              <a:t>The Coordination Trap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92240" y="5486400"/>
            <a:ext cx="4754880" cy="36576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0" i="0">
                <a:solidFill>
                  <a:srgbClr val="CCCCCC"/>
                </a:solidFill>
                <a:latin typeface="Calibri"/>
              </a:rPr>
              <a:t>Humans become routers between disconnected systems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17920" y="6126480"/>
            <a:ext cx="5303520" cy="457200"/>
          </a:xfrm>
          <a:prstGeom prst="rect">
            <a:avLst/>
          </a:prstGeom>
          <a:solidFill>
            <a:srgbClr val="1216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6492240" y="6144768"/>
            <a:ext cx="493776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200" b="0" i="1">
                <a:solidFill>
                  <a:srgbClr val="FFFFFF"/>
                </a:solidFill>
                <a:latin typeface="Calibri"/>
              </a:rPr>
              <a:t>"Every team is scaling. Very few are scaling coherently."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74320" y="6446520"/>
            <a:ext cx="3657600" cy="32004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1100" b="1" i="0">
                <a:solidFill>
                  <a:srgbClr val="1A1A1A"/>
                </a:solidFill>
                <a:latin typeface="Calibri"/>
              </a:rPr>
              <a:t>ENGINEERING EXCELLENCE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The Paradox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9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576072"/>
            <a:ext cx="12191695" cy="6281928"/>
          </a:xfrm>
          <a:prstGeom prst="rect">
            <a:avLst/>
          </a:prstGeom>
          <a:solidFill>
            <a:srgbClr val="F5F0E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10058400" cy="1828800"/>
          </a:xfrm>
          <a:prstGeom prst="rect">
            <a:avLst/>
          </a:prstGeom>
          <a:noFill/>
        </p:spPr>
        <p:txBody>
          <a:bodyPr wrap="square"/>
          <a:lstStyle/>
          <a:p>
            <a:pPr algn="ctr"/>
            <a:r>
              <a:rPr sz="5200" b="1" i="0">
                <a:solidFill>
                  <a:srgbClr val="8B5E3C"/>
                </a:solidFill>
                <a:latin typeface="Georgia"/>
              </a:rPr>
              <a:t>The Context Gap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73152"/>
          </a:xfrm>
          <a:prstGeom prst="rect">
            <a:avLst/>
          </a:prstGeom>
          <a:solidFill>
            <a:srgbClr val="1B1F3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73152"/>
            <a:ext cx="12191695" cy="502920"/>
          </a:xfrm>
          <a:prstGeom prst="rect">
            <a:avLst/>
          </a:prstGeom>
          <a:solidFill>
            <a:srgbClr val="EB9B3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274320" y="109728"/>
            <a:ext cx="1828800" cy="411480"/>
          </a:xfrm>
          <a:prstGeom prst="rect">
            <a:avLst/>
          </a:prstGeom>
          <a:noFill/>
        </p:spPr>
        <p:txBody>
          <a:bodyPr wrap="square"/>
          <a:lstStyle/>
          <a:p>
            <a:pPr algn="l"/>
            <a:r>
              <a:rPr sz="2200" b="1" i="0">
                <a:solidFill>
                  <a:srgbClr val="1B1F3B"/>
                </a:solidFill>
                <a:latin typeface="Arial Black"/>
              </a:rPr>
              <a:t>DEV UP</a:t>
            </a:r>
          </a:p>
        </p:txBody>
      </p:sp>
      <p:pic>
        <p:nvPicPr>
          <p:cNvPr id="5" name="Picture 4" descr="Slide11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" y="621792"/>
            <a:ext cx="11978640" cy="61447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